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3" r:id="rId2"/>
    <p:sldId id="294" r:id="rId3"/>
    <p:sldId id="278" r:id="rId4"/>
    <p:sldId id="296" r:id="rId5"/>
    <p:sldId id="300" r:id="rId6"/>
    <p:sldId id="301" r:id="rId7"/>
    <p:sldId id="297" r:id="rId8"/>
    <p:sldId id="299" r:id="rId9"/>
    <p:sldId id="268" r:id="rId10"/>
    <p:sldId id="28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94660"/>
  </p:normalViewPr>
  <p:slideViewPr>
    <p:cSldViewPr>
      <p:cViewPr>
        <p:scale>
          <a:sx n="100" d="100"/>
          <a:sy n="100" d="100"/>
        </p:scale>
        <p:origin x="-528" y="-78"/>
      </p:cViewPr>
      <p:guideLst>
        <p:guide orient="horz" pos="2146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897B-118A-4B88-8ED9-4D5EDD386DE3}" type="datetimeFigureOut">
              <a:rPr lang="es-CL" smtClean="0"/>
              <a:pPr/>
              <a:t>28-03-2019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E08D4-630E-4186-84F9-7DD28E2F765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/>
          <a:srcRect l="23763" t="10529" r="15522" b="72299"/>
          <a:stretch>
            <a:fillRect/>
          </a:stretch>
        </p:blipFill>
        <p:spPr>
          <a:xfrm>
            <a:off x="2267744" y="764704"/>
            <a:ext cx="6264696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452111" cy="1440160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7 Grupo"/>
          <p:cNvGrpSpPr/>
          <p:nvPr/>
        </p:nvGrpSpPr>
        <p:grpSpPr>
          <a:xfrm>
            <a:off x="3059832" y="2708920"/>
            <a:ext cx="3240360" cy="3240360"/>
            <a:chOff x="971600" y="1988840"/>
            <a:chExt cx="2304256" cy="2448272"/>
          </a:xfrm>
        </p:grpSpPr>
        <p:grpSp>
          <p:nvGrpSpPr>
            <p:cNvPr id="3" name="6 Grupo"/>
            <p:cNvGrpSpPr/>
            <p:nvPr/>
          </p:nvGrpSpPr>
          <p:grpSpPr>
            <a:xfrm>
              <a:off x="1044316" y="2117697"/>
              <a:ext cx="2231540" cy="2319415"/>
              <a:chOff x="2267744" y="1196752"/>
              <a:chExt cx="4419600" cy="3888432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67744" y="1196752"/>
                <a:ext cx="4419600" cy="3267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707904" y="3645024"/>
                <a:ext cx="1452111" cy="1440160"/>
              </a:xfrm>
              <a:prstGeom prst="ellipse">
                <a:avLst/>
              </a:prstGeom>
              <a:ln w="3175" cap="rnd">
                <a:solidFill>
                  <a:srgbClr val="FFFF00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0" name="9 Rectángulo"/>
            <p:cNvSpPr/>
            <p:nvPr/>
          </p:nvSpPr>
          <p:spPr>
            <a:xfrm>
              <a:off x="971600" y="1988840"/>
              <a:ext cx="2247181" cy="167513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s-ES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Franklin Gothic Medium Cond" panose="020B0606030402020204" pitchFamily="34" charset="0"/>
                </a:rPr>
                <a:t>Centro General Padres y Apoderados</a:t>
              </a:r>
              <a:endParaRPr lang="es-ES" b="0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Premios asistencia y festival de la voz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8137">
            <a:off x="5375101" y="3658943"/>
            <a:ext cx="2196127" cy="211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268760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Centro General Padres Apoderados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1043608" y="1156682"/>
            <a:ext cx="72728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5024"/>
                </a:solidFill>
              </a:rPr>
              <a:t> </a:t>
            </a:r>
          </a:p>
        </p:txBody>
      </p:sp>
      <p:sp>
        <p:nvSpPr>
          <p:cNvPr id="7" name="CuadroTexto 8"/>
          <p:cNvSpPr txBox="1"/>
          <p:nvPr/>
        </p:nvSpPr>
        <p:spPr>
          <a:xfrm>
            <a:off x="395536" y="1196752"/>
            <a:ext cx="835292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2000" b="1" u="sng" dirty="0">
                <a:solidFill>
                  <a:srgbClr val="005024"/>
                </a:solidFill>
              </a:rPr>
              <a:t>PROYECTOS REALIZADOS:</a:t>
            </a:r>
          </a:p>
          <a:p>
            <a:pPr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REPARACION VIVERO</a:t>
            </a: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INPLEMENTACION ENFERMERIA.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CAMBIO CAJAS MICROONDAS.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DESAYUNOS POR ASISTENCIA </a:t>
            </a:r>
          </a:p>
          <a:p>
            <a:pPr indent="0" algn="just"/>
            <a:endParaRPr lang="es-CL" sz="2000" b="1" u="sng" dirty="0">
              <a:solidFill>
                <a:srgbClr val="005024"/>
              </a:solidFill>
            </a:endParaRPr>
          </a:p>
          <a:p>
            <a:pPr indent="0" algn="just">
              <a:buFont typeface="Arial" pitchFamily="34" charset="0"/>
              <a:buChar char="•"/>
            </a:pPr>
            <a:r>
              <a:rPr lang="es-CL" sz="2000" b="1" u="sng" dirty="0">
                <a:solidFill>
                  <a:srgbClr val="005024"/>
                </a:solidFill>
              </a:rPr>
              <a:t> APOYO ACTIVIDADES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RECEPCION 1er DIA DE CLASES.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REGALOS BIENVENIDA DELEGACION DE CHICAGO</a:t>
            </a: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DIA DEL NIÑO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APOYO TALLER DE FUTBOL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DIA DEL ASISTENTES DE LA EDUCACION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ANIVERSARIO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467544" y="3356992"/>
            <a:ext cx="849694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005024"/>
                </a:solidFill>
              </a:rPr>
              <a:t>	</a:t>
            </a:r>
            <a:endParaRPr lang="es-CL" sz="2000" b="1" dirty="0">
              <a:solidFill>
                <a:srgbClr val="0050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61" y="4941168"/>
            <a:ext cx="1504603" cy="17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690" y="4729480"/>
            <a:ext cx="1727200" cy="180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adroTexto 8"/>
          <p:cNvSpPr txBox="1"/>
          <p:nvPr/>
        </p:nvSpPr>
        <p:spPr>
          <a:xfrm>
            <a:off x="289560" y="512445"/>
            <a:ext cx="85648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RECEPCION Y PRESENTES GRUPOS </a:t>
            </a:r>
            <a:r>
              <a:rPr lang="es-CL" sz="2000" b="1" dirty="0" smtClean="0">
                <a:solidFill>
                  <a:srgbClr val="005024"/>
                </a:solidFill>
              </a:rPr>
              <a:t> FOLCLORICOS PEÑA 2018</a:t>
            </a: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PREMIOS FESTIVAL </a:t>
            </a:r>
            <a:r>
              <a:rPr lang="es-CL" sz="2000" b="1" dirty="0">
                <a:solidFill>
                  <a:srgbClr val="005024"/>
                </a:solidFill>
              </a:rPr>
              <a:t>DE LA VOZ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 smtClean="0">
                <a:solidFill>
                  <a:srgbClr val="005024"/>
                </a:solidFill>
              </a:rPr>
              <a:t>REGALOS ALUMNOS DESTACADOS  </a:t>
            </a:r>
            <a:r>
              <a:rPr lang="es-CL" sz="2000" b="1" dirty="0">
                <a:solidFill>
                  <a:srgbClr val="005024"/>
                </a:solidFill>
              </a:rPr>
              <a:t>6° BASICOS.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s-CL" sz="2000" b="1" u="sng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s-CL" sz="2000" b="1" u="sng" dirty="0">
                <a:solidFill>
                  <a:srgbClr val="005024"/>
                </a:solidFill>
              </a:rPr>
              <a:t>OTROS APORTES</a:t>
            </a:r>
          </a:p>
          <a:p>
            <a:pPr indent="0" algn="just">
              <a:buFont typeface="Arial" panose="020B0604020202020204" pitchFamily="34" charset="0"/>
              <a:buNone/>
            </a:pPr>
            <a:endParaRPr lang="es-CL" sz="2000" b="1" u="sng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TRASLADO ALUMNOS ACCIDENTE ESCOLAR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 AYUDA SOCIOECONOMICA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REPARACIONES VARIAS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es-CL" sz="2000" b="1" u="sng" dirty="0">
                <a:solidFill>
                  <a:srgbClr val="005024"/>
                </a:solidFill>
              </a:rPr>
              <a:t>ACTIVIDADES CON LA COMUNIDAD ESCOLAR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b="1" dirty="0">
                <a:solidFill>
                  <a:srgbClr val="005024"/>
                </a:solidFill>
              </a:rPr>
              <a:t>RIFA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/>
            <a:endParaRPr lang="es-CL" sz="2000" b="1" dirty="0">
              <a:solidFill>
                <a:srgbClr val="0050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54000"/>
          </a:blip>
          <a:stretch>
            <a:fillRect/>
          </a:stretch>
        </p:blipFill>
        <p:spPr bwMode="auto">
          <a:xfrm>
            <a:off x="971600" y="0"/>
            <a:ext cx="7200800" cy="68133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23528" y="1162427"/>
          <a:ext cx="8352641" cy="2831465"/>
        </p:xfrm>
        <a:graphic>
          <a:graphicData uri="http://schemas.openxmlformats.org/drawingml/2006/table">
            <a:tbl>
              <a:tblPr/>
              <a:tblGrid>
                <a:gridCol w="1183005"/>
                <a:gridCol w="4259267"/>
                <a:gridCol w="51271"/>
                <a:gridCol w="789633"/>
                <a:gridCol w="2069465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5024"/>
                          </a:solidFill>
                          <a:latin typeface="+mn-lt"/>
                        </a:rPr>
                        <a:t>INGRESOS:</a:t>
                      </a:r>
                      <a:endParaRPr lang="es-CL" sz="1800" b="1" i="0" u="none" strike="noStrike" dirty="0">
                        <a:solidFill>
                          <a:srgbClr val="005024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(cuota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CGPA, </a:t>
                      </a:r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venta libretas)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4.258.000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RIFA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$ </a:t>
                      </a:r>
                      <a:r>
                        <a:rPr lang="es-CL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2.205.000</a:t>
                      </a:r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Total Ingresos año </a:t>
                      </a:r>
                      <a:r>
                        <a:rPr lang="es-CL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2018</a:t>
                      </a:r>
                      <a:endParaRPr lang="es-CL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$ </a:t>
                      </a:r>
                      <a:r>
                        <a:rPr lang="es-CL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6.463.000</a:t>
                      </a:r>
                      <a:endParaRPr lang="es-CL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005024"/>
                          </a:solidFill>
                          <a:latin typeface="+mn-lt"/>
                        </a:rPr>
                        <a:t>EGRESOS:</a:t>
                      </a:r>
                      <a:endParaRPr lang="es-CL" sz="1800" b="1" i="0" u="none" strike="noStrike" dirty="0">
                        <a:solidFill>
                          <a:srgbClr val="005024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$6.772.580</a:t>
                      </a:r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endParaRPr lang="es-CL" sz="18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endParaRPr lang="es-CL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SALDO:</a:t>
                      </a:r>
                      <a:endParaRPr lang="es-CL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8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-$ </a:t>
                      </a:r>
                      <a:r>
                        <a:rPr lang="es-CL" sz="18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309580</a:t>
                      </a:r>
                      <a:endParaRPr lang="es-CL" sz="18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076056" y="1052736"/>
            <a:ext cx="12866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rgbClr val="FF0000"/>
                </a:solidFill>
              </a:rPr>
              <a:t>Año </a:t>
            </a:r>
            <a:r>
              <a:rPr lang="es-CL" b="1" dirty="0" smtClean="0">
                <a:solidFill>
                  <a:srgbClr val="FF0000"/>
                </a:solidFill>
              </a:rPr>
              <a:t>2018</a:t>
            </a:r>
            <a:endParaRPr lang="es-C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Centro General Padres Apoderados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1043608" y="1156682"/>
            <a:ext cx="72728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5024"/>
                </a:solidFill>
              </a:rPr>
              <a:t> </a:t>
            </a:r>
          </a:p>
        </p:txBody>
      </p:sp>
      <p:sp>
        <p:nvSpPr>
          <p:cNvPr id="7" name="CuadroTexto 8"/>
          <p:cNvSpPr txBox="1"/>
          <p:nvPr/>
        </p:nvSpPr>
        <p:spPr>
          <a:xfrm>
            <a:off x="395536" y="1196752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467544" y="3356992"/>
            <a:ext cx="849694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005024"/>
                </a:solidFill>
              </a:rPr>
              <a:t>	</a:t>
            </a:r>
            <a:endParaRPr lang="es-CL" sz="2000" b="1" dirty="0">
              <a:solidFill>
                <a:srgbClr val="0050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61" y="4941168"/>
            <a:ext cx="1504603" cy="17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55576" y="1052742"/>
          <a:ext cx="7200799" cy="4608505"/>
        </p:xfrm>
        <a:graphic>
          <a:graphicData uri="http://schemas.openxmlformats.org/drawingml/2006/table">
            <a:tbl>
              <a:tblPr/>
              <a:tblGrid>
                <a:gridCol w="498691"/>
                <a:gridCol w="1057831"/>
                <a:gridCol w="1012495"/>
                <a:gridCol w="1394068"/>
                <a:gridCol w="1072941"/>
                <a:gridCol w="2164773"/>
              </a:tblGrid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Actividades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Recepción  1er día de clases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$ 130.000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Regalos delegación chicago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$ 170.000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Desayunos asistencia marzo a noviembre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$ 475.000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Día del niño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$ 127.000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Premios cursos por rifa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Canastas familiares y ayuda sociales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$ 265.000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Día del asistente y aniversario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$ 215.000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Recepcion y obsequios conjuntos  folcloricos y peña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$ 61.000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Colaciones apoyo taller de futbol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$ 75.000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Premios festival de la voz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$ 103.000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Desayuno bienvenidas apoderados prekinder y primero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$ 83.000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$ 1.584.000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Invernadero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Reparación ventanas ,techo  y cierre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$ 350.000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Insumos cgpa (vasos, galletas, articulos, escritorio,bencina.etc)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$ 285.000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Regalo y premios despedidas 6° basicos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$ 80.000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Canastas fin de año asistentes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$ 212.000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Confección premios cgpa 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$ 281.435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527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Compra imprementos para inspectoría (cuerdas ,paletas etc)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$ 117.000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5844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$ 975.435</a:t>
                      </a: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42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44" marR="6544" marT="65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Centro General Padres Apoderados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8" name="CuadroTexto 8"/>
          <p:cNvSpPr txBox="1"/>
          <p:nvPr/>
        </p:nvSpPr>
        <p:spPr>
          <a:xfrm>
            <a:off x="1043608" y="1156682"/>
            <a:ext cx="727280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005024"/>
                </a:solidFill>
              </a:rPr>
              <a:t> </a:t>
            </a:r>
          </a:p>
        </p:txBody>
      </p:sp>
      <p:sp>
        <p:nvSpPr>
          <p:cNvPr id="7" name="CuadroTexto 8"/>
          <p:cNvSpPr txBox="1"/>
          <p:nvPr/>
        </p:nvSpPr>
        <p:spPr>
          <a:xfrm>
            <a:off x="395536" y="119675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 smtClean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s-CL" sz="2000" b="1" dirty="0">
              <a:solidFill>
                <a:srgbClr val="005024"/>
              </a:solidFill>
            </a:endParaRPr>
          </a:p>
        </p:txBody>
      </p:sp>
      <p:sp>
        <p:nvSpPr>
          <p:cNvPr id="11" name="CuadroTexto 8"/>
          <p:cNvSpPr txBox="1"/>
          <p:nvPr/>
        </p:nvSpPr>
        <p:spPr>
          <a:xfrm>
            <a:off x="467544" y="3356992"/>
            <a:ext cx="8496944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b="1" dirty="0" smtClean="0">
                <a:solidFill>
                  <a:srgbClr val="005024"/>
                </a:solidFill>
              </a:rPr>
              <a:t>	</a:t>
            </a:r>
            <a:endParaRPr lang="es-CL" sz="2000" b="1" dirty="0">
              <a:solidFill>
                <a:srgbClr val="00502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861" y="4941168"/>
            <a:ext cx="1504603" cy="17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27584" y="1196744"/>
          <a:ext cx="6264695" cy="4267133"/>
        </p:xfrm>
        <a:graphic>
          <a:graphicData uri="http://schemas.openxmlformats.org/drawingml/2006/table">
            <a:tbl>
              <a:tblPr/>
              <a:tblGrid>
                <a:gridCol w="918465"/>
                <a:gridCol w="1595831"/>
                <a:gridCol w="1056235"/>
                <a:gridCol w="1454236"/>
                <a:gridCol w="1239928"/>
              </a:tblGrid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Enfermeria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Insumos  enfermeria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$ 335.000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Caja chica para accidentes y otros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$ 155.000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90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$ 490.000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Imprenta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Pago libretas 2018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$ 1.700.000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Talonarios rifa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$ 200.000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Talonarios 2019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$ 165.000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90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$ 2.065.000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Comedor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Aromatizantes comedor 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$ 50. 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Reparación microhondas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$ 27.000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Cambio cajas de microondas y sistema eléctrico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$ 390.000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Candados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$ 20.000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$ 487.000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Rifa 2018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902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Premios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$ 635.000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51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$ 6.772.580</a:t>
                      </a: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89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800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62" marR="6762" marT="67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 redondeado"/>
          <p:cNvSpPr/>
          <p:nvPr/>
        </p:nvSpPr>
        <p:spPr>
          <a:xfrm>
            <a:off x="720080" y="188640"/>
            <a:ext cx="7524328" cy="618708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Proyectos Realizados</a:t>
            </a:r>
            <a:endParaRPr lang="es-ES" sz="32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sp>
        <p:nvSpPr>
          <p:cNvPr id="3074" name="AutoShape 2" descr="Resultado de imagen para imagenes animadas de proyec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CL"/>
          </a:p>
        </p:txBody>
      </p:sp>
      <p:sp>
        <p:nvSpPr>
          <p:cNvPr id="3076" name="AutoShape 4" descr="Resultado de imagen para imagenes animadas de proyec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s-CL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4624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579318"/>
            <a:ext cx="8712968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564904"/>
            <a:ext cx="1809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13 Grupo"/>
          <p:cNvGrpSpPr/>
          <p:nvPr/>
        </p:nvGrpSpPr>
        <p:grpSpPr>
          <a:xfrm>
            <a:off x="2555776" y="1628800"/>
            <a:ext cx="3635449" cy="3619291"/>
            <a:chOff x="2555776" y="1844824"/>
            <a:chExt cx="3635449" cy="3619291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1844824"/>
              <a:ext cx="3635449" cy="3619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35896" y="2867338"/>
              <a:ext cx="1512168" cy="1425758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1 Rectángulo redondeado"/>
          <p:cNvSpPr/>
          <p:nvPr/>
        </p:nvSpPr>
        <p:spPr>
          <a:xfrm>
            <a:off x="395536" y="188640"/>
            <a:ext cx="8280920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Insumos Enfermería e </a:t>
            </a:r>
            <a:r>
              <a:rPr lang="es-ES" sz="3600" b="1" kern="0" spc="-150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I</a:t>
            </a:r>
            <a:r>
              <a:rPr lang="es-ES" sz="3600" b="1" kern="0" spc="-150" dirty="0" err="1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nspectoria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5292080" cy="202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340768"/>
            <a:ext cx="3491880" cy="2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1 Rectángulo redondeado"/>
          <p:cNvSpPr/>
          <p:nvPr/>
        </p:nvSpPr>
        <p:spPr>
          <a:xfrm>
            <a:off x="827584" y="139115"/>
            <a:ext cx="7524328" cy="683835"/>
          </a:xfrm>
          <a:prstGeom prst="roundRect">
            <a:avLst>
              <a:gd name="adj" fmla="val 9894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kern="0" spc="-150" dirty="0" smtClean="0">
                <a:ln w="0"/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AvantGarde" pitchFamily="34" charset="0"/>
              </a:rPr>
              <a:t>Vivero  y Comedor</a:t>
            </a:r>
            <a:endParaRPr lang="es-ES" sz="3600" b="1" kern="0" spc="-150" dirty="0">
              <a:ln w="0"/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AvantGarde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2795803" cy="20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956772" cy="221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992372" flipH="1">
            <a:off x="1388468" y="4144241"/>
            <a:ext cx="2420888" cy="181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7973">
            <a:off x="5192820" y="4093963"/>
            <a:ext cx="2843792" cy="213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345</Words>
  <Application>Microsoft Office PowerPoint</Application>
  <PresentationFormat>Presentación en pantalla (4:3)</PresentationFormat>
  <Paragraphs>163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</dc:creator>
  <cp:lastModifiedBy>Alumno</cp:lastModifiedBy>
  <cp:revision>78</cp:revision>
  <dcterms:created xsi:type="dcterms:W3CDTF">2016-05-02T00:58:00Z</dcterms:created>
  <dcterms:modified xsi:type="dcterms:W3CDTF">2019-03-28T19:16:43Z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3082-10.2.0.5871</vt:lpwstr>
  </property>
</Properties>
</file>