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69" r:id="rId5"/>
    <p:sldId id="263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CC7733-D10B-4575-99BC-04EB9F6396F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ED1B94-540E-4B7E-9915-38EFAC6E327F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Obesidad y sobrepeso una epidemia a nivel mundial</a:t>
          </a:r>
          <a:endParaRPr lang="es-ES" sz="2400" dirty="0">
            <a:solidFill>
              <a:schemeClr val="tx1"/>
            </a:solidFill>
          </a:endParaRPr>
        </a:p>
      </dgm:t>
    </dgm:pt>
    <dgm:pt modelId="{05E6DDD3-9A9F-4F27-AA3F-A019F10739B3}" type="parTrans" cxnId="{6AED9148-56BE-4C2E-A6BF-95F9A9B3E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B8C72F-BC3D-4051-B18E-7DC3F2BE388E}" type="sibTrans" cxnId="{6AED9148-56BE-4C2E-A6BF-95F9A9B3E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EEFC85-F9DA-4CBA-9AED-B19DD6DC4757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Encuesta Nacional de salud (2016-2017)</a:t>
          </a:r>
          <a:endParaRPr lang="es-ES" sz="2400" dirty="0">
            <a:solidFill>
              <a:schemeClr val="tx1"/>
            </a:solidFill>
          </a:endParaRPr>
        </a:p>
      </dgm:t>
    </dgm:pt>
    <dgm:pt modelId="{C8BF4AE0-F7C8-43C3-822E-439E43346411}" type="parTrans" cxnId="{AB19E563-391C-4A33-B303-26B6634431F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68BFF85-F8F6-41B1-8219-7252F35472D5}" type="sibTrans" cxnId="{AB19E563-391C-4A33-B303-26B6634431F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4ACA39F-F98C-4B15-AEF9-69D3E0E63088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74% de la población adolescente y adulta tiene un estado nutricional de sobrepeso, obesidad u obesidad mórbida</a:t>
          </a:r>
          <a:endParaRPr lang="es-ES" sz="2400" dirty="0">
            <a:solidFill>
              <a:schemeClr val="tx1"/>
            </a:solidFill>
          </a:endParaRPr>
        </a:p>
      </dgm:t>
    </dgm:pt>
    <dgm:pt modelId="{2DF35858-B69D-45D4-8216-90829C67280F}" type="parTrans" cxnId="{03F4CAD8-5B00-410B-8653-712ACF5E9C6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71C214A-B748-4891-B866-F07181BF2A38}" type="sibTrans" cxnId="{03F4CAD8-5B00-410B-8653-712ACF5E9C6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DCBDFA1-6181-474A-A2AA-19964C1635ED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Mapa Nutricional </a:t>
          </a:r>
          <a:r>
            <a:rPr lang="es-ES" sz="2400" dirty="0" err="1" smtClean="0">
              <a:solidFill>
                <a:schemeClr val="tx1"/>
              </a:solidFill>
            </a:rPr>
            <a:t>Junaeb</a:t>
          </a:r>
          <a:r>
            <a:rPr lang="es-ES" sz="2400" dirty="0" smtClean="0">
              <a:solidFill>
                <a:schemeClr val="tx1"/>
              </a:solidFill>
            </a:rPr>
            <a:t> 2018</a:t>
          </a:r>
          <a:endParaRPr lang="es-ES" sz="2400" dirty="0">
            <a:solidFill>
              <a:schemeClr val="tx1"/>
            </a:solidFill>
          </a:endParaRPr>
        </a:p>
      </dgm:t>
    </dgm:pt>
    <dgm:pt modelId="{BBF790BE-5203-42DE-B08A-11BCE7EE9B97}" type="parTrans" cxnId="{687C279A-6744-4081-92A2-515C0C9675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7DDD6DF-8FEA-41E0-AE20-09353744C050}" type="sibTrans" cxnId="{687C279A-6744-4081-92A2-515C0C9675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2E25674-44F4-46CA-9FEA-184D9406676B}">
      <dgm:prSet phldrT="[Texto]" custT="1"/>
      <dgm:spPr/>
      <dgm:t>
        <a:bodyPr/>
        <a:lstStyle/>
        <a:p>
          <a:r>
            <a:rPr lang="es-CL" sz="2400" b="1" dirty="0" smtClean="0">
              <a:solidFill>
                <a:schemeClr val="tx1"/>
              </a:solidFill>
            </a:rPr>
            <a:t>23% tiene obesidad y el 28% tiene sobrepeso</a:t>
          </a:r>
          <a:endParaRPr lang="es-ES" sz="2400" b="1" dirty="0">
            <a:solidFill>
              <a:schemeClr val="tx1"/>
            </a:solidFill>
          </a:endParaRPr>
        </a:p>
      </dgm:t>
    </dgm:pt>
    <dgm:pt modelId="{0B078241-4E64-4CB3-A8A2-B31A0039CDB4}" type="parTrans" cxnId="{FF34774E-555A-42DE-BBDC-34E8E260DD8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0979603-86FD-48F2-A002-AE662A78D156}" type="sibTrans" cxnId="{FF34774E-555A-42DE-BBDC-34E8E260DD8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B616423-815B-4C71-BC92-824A7C947BC6}">
      <dgm:prSet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Resumen: </a:t>
          </a:r>
        </a:p>
        <a:p>
          <a:r>
            <a:rPr lang="es-ES" dirty="0" smtClean="0">
              <a:solidFill>
                <a:schemeClr val="tx1"/>
              </a:solidFill>
            </a:rPr>
            <a:t>1. Colegios 2° hogar de los niños</a:t>
          </a:r>
        </a:p>
        <a:p>
          <a:r>
            <a:rPr lang="es-ES" dirty="0" smtClean="0">
              <a:solidFill>
                <a:schemeClr val="tx1"/>
              </a:solidFill>
            </a:rPr>
            <a:t>2. Intervención en colegios puede mejorar el estado nutricional de los escolares</a:t>
          </a:r>
        </a:p>
        <a:p>
          <a:r>
            <a:rPr lang="es-ES" dirty="0" smtClean="0">
              <a:solidFill>
                <a:schemeClr val="tx1"/>
              </a:solidFill>
            </a:rPr>
            <a:t>3. Niños sanos hoy, adultos felices mañana</a:t>
          </a:r>
          <a:endParaRPr lang="es-ES" dirty="0">
            <a:solidFill>
              <a:schemeClr val="tx1"/>
            </a:solidFill>
          </a:endParaRPr>
        </a:p>
      </dgm:t>
    </dgm:pt>
    <dgm:pt modelId="{CCA1FA99-62F4-439E-B42C-A8F6E256654B}" type="parTrans" cxnId="{86008573-24A1-4768-928A-84D1D6F7AD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2931F6B-4820-4A40-BEB2-C0F3C39A0C43}" type="sibTrans" cxnId="{86008573-24A1-4768-928A-84D1D6F7AD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C50CB42-8684-4474-A358-082E79D5EAA3}" type="pres">
      <dgm:prSet presAssocID="{03CC7733-D10B-4575-99BC-04EB9F6396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84D140-416B-4851-B9AB-FD30E0E51B17}" type="pres">
      <dgm:prSet presAssocID="{75ED1B94-540E-4B7E-9915-38EFAC6E327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6B69C9-35D9-458E-A332-0B520585D475}" type="pres">
      <dgm:prSet presAssocID="{08B8C72F-BC3D-4051-B18E-7DC3F2BE388E}" presName="sibTrans" presStyleCnt="0"/>
      <dgm:spPr/>
    </dgm:pt>
    <dgm:pt modelId="{29086348-1160-4420-8BBA-4A5FED6885DC}" type="pres">
      <dgm:prSet presAssocID="{4FEEFC85-F9DA-4CBA-9AED-B19DD6DC475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81A04-C065-43F9-B9DD-A71C9F4CD4A2}" type="pres">
      <dgm:prSet presAssocID="{068BFF85-F8F6-41B1-8219-7252F35472D5}" presName="sibTrans" presStyleCnt="0"/>
      <dgm:spPr/>
    </dgm:pt>
    <dgm:pt modelId="{D245C82E-371A-4FC4-B383-825BDA747683}" type="pres">
      <dgm:prSet presAssocID="{F4ACA39F-F98C-4B15-AEF9-69D3E0E6308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A76396-2901-4A13-A5F7-5BA244960977}" type="pres">
      <dgm:prSet presAssocID="{971C214A-B748-4891-B866-F07181BF2A38}" presName="sibTrans" presStyleCnt="0"/>
      <dgm:spPr/>
    </dgm:pt>
    <dgm:pt modelId="{5A3F38F7-F907-4480-B92A-897FB06621C1}" type="pres">
      <dgm:prSet presAssocID="{1DCBDFA1-6181-474A-A2AA-19964C1635E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981070-F576-4F3E-B17F-D8D6B6021643}" type="pres">
      <dgm:prSet presAssocID="{27DDD6DF-8FEA-41E0-AE20-09353744C050}" presName="sibTrans" presStyleCnt="0"/>
      <dgm:spPr/>
    </dgm:pt>
    <dgm:pt modelId="{8CBF643E-33C4-49BD-B971-335BA071DD77}" type="pres">
      <dgm:prSet presAssocID="{12E25674-44F4-46CA-9FEA-184D9406676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C1507A-8901-403A-8BC5-18BCC14E8B8E}" type="pres">
      <dgm:prSet presAssocID="{30979603-86FD-48F2-A002-AE662A78D156}" presName="sibTrans" presStyleCnt="0"/>
      <dgm:spPr/>
    </dgm:pt>
    <dgm:pt modelId="{C69C2652-4583-4A82-B39F-A1080646C3CF}" type="pres">
      <dgm:prSet presAssocID="{9B616423-815B-4C71-BC92-824A7C947B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A5C691-ECB7-42BF-B6F1-B0289D44D9F1}" type="presOf" srcId="{75ED1B94-540E-4B7E-9915-38EFAC6E327F}" destId="{A084D140-416B-4851-B9AB-FD30E0E51B17}" srcOrd="0" destOrd="0" presId="urn:microsoft.com/office/officeart/2005/8/layout/default"/>
    <dgm:cxn modelId="{AB19E563-391C-4A33-B303-26B6634431F9}" srcId="{03CC7733-D10B-4575-99BC-04EB9F6396F1}" destId="{4FEEFC85-F9DA-4CBA-9AED-B19DD6DC4757}" srcOrd="1" destOrd="0" parTransId="{C8BF4AE0-F7C8-43C3-822E-439E43346411}" sibTransId="{068BFF85-F8F6-41B1-8219-7252F35472D5}"/>
    <dgm:cxn modelId="{6AED9148-56BE-4C2E-A6BF-95F9A9B3EABA}" srcId="{03CC7733-D10B-4575-99BC-04EB9F6396F1}" destId="{75ED1B94-540E-4B7E-9915-38EFAC6E327F}" srcOrd="0" destOrd="0" parTransId="{05E6DDD3-9A9F-4F27-AA3F-A019F10739B3}" sibTransId="{08B8C72F-BC3D-4051-B18E-7DC3F2BE388E}"/>
    <dgm:cxn modelId="{433B1C45-D936-4048-A61C-2B9A3D8D05BA}" type="presOf" srcId="{4FEEFC85-F9DA-4CBA-9AED-B19DD6DC4757}" destId="{29086348-1160-4420-8BBA-4A5FED6885DC}" srcOrd="0" destOrd="0" presId="urn:microsoft.com/office/officeart/2005/8/layout/default"/>
    <dgm:cxn modelId="{86008573-24A1-4768-928A-84D1D6F7ADBF}" srcId="{03CC7733-D10B-4575-99BC-04EB9F6396F1}" destId="{9B616423-815B-4C71-BC92-824A7C947BC6}" srcOrd="5" destOrd="0" parTransId="{CCA1FA99-62F4-439E-B42C-A8F6E256654B}" sibTransId="{A2931F6B-4820-4A40-BEB2-C0F3C39A0C43}"/>
    <dgm:cxn modelId="{60CC497C-E759-4AEF-A44D-44DEC720A3C0}" type="presOf" srcId="{9B616423-815B-4C71-BC92-824A7C947BC6}" destId="{C69C2652-4583-4A82-B39F-A1080646C3CF}" srcOrd="0" destOrd="0" presId="urn:microsoft.com/office/officeart/2005/8/layout/default"/>
    <dgm:cxn modelId="{FC843B00-C32E-42A1-935B-9669DD30AD0E}" type="presOf" srcId="{1DCBDFA1-6181-474A-A2AA-19964C1635ED}" destId="{5A3F38F7-F907-4480-B92A-897FB06621C1}" srcOrd="0" destOrd="0" presId="urn:microsoft.com/office/officeart/2005/8/layout/default"/>
    <dgm:cxn modelId="{FF34774E-555A-42DE-BBDC-34E8E260DD82}" srcId="{03CC7733-D10B-4575-99BC-04EB9F6396F1}" destId="{12E25674-44F4-46CA-9FEA-184D9406676B}" srcOrd="4" destOrd="0" parTransId="{0B078241-4E64-4CB3-A8A2-B31A0039CDB4}" sibTransId="{30979603-86FD-48F2-A002-AE662A78D156}"/>
    <dgm:cxn modelId="{03F4CAD8-5B00-410B-8653-712ACF5E9C63}" srcId="{03CC7733-D10B-4575-99BC-04EB9F6396F1}" destId="{F4ACA39F-F98C-4B15-AEF9-69D3E0E63088}" srcOrd="2" destOrd="0" parTransId="{2DF35858-B69D-45D4-8216-90829C67280F}" sibTransId="{971C214A-B748-4891-B866-F07181BF2A38}"/>
    <dgm:cxn modelId="{128CDCE8-F849-48FD-9521-B26C23CE25F3}" type="presOf" srcId="{12E25674-44F4-46CA-9FEA-184D9406676B}" destId="{8CBF643E-33C4-49BD-B971-335BA071DD77}" srcOrd="0" destOrd="0" presId="urn:microsoft.com/office/officeart/2005/8/layout/default"/>
    <dgm:cxn modelId="{2F38C9A3-1C2C-4634-9199-B6E252DF0882}" type="presOf" srcId="{F4ACA39F-F98C-4B15-AEF9-69D3E0E63088}" destId="{D245C82E-371A-4FC4-B383-825BDA747683}" srcOrd="0" destOrd="0" presId="urn:microsoft.com/office/officeart/2005/8/layout/default"/>
    <dgm:cxn modelId="{687C279A-6744-4081-92A2-515C0C9675FF}" srcId="{03CC7733-D10B-4575-99BC-04EB9F6396F1}" destId="{1DCBDFA1-6181-474A-A2AA-19964C1635ED}" srcOrd="3" destOrd="0" parTransId="{BBF790BE-5203-42DE-B08A-11BCE7EE9B97}" sibTransId="{27DDD6DF-8FEA-41E0-AE20-09353744C050}"/>
    <dgm:cxn modelId="{BC1C0BA5-FC83-409D-BCAD-71F755D98231}" type="presOf" srcId="{03CC7733-D10B-4575-99BC-04EB9F6396F1}" destId="{1C50CB42-8684-4474-A358-082E79D5EAA3}" srcOrd="0" destOrd="0" presId="urn:microsoft.com/office/officeart/2005/8/layout/default"/>
    <dgm:cxn modelId="{1E11553A-282D-4C9E-8475-83BB11223E8F}" type="presParOf" srcId="{1C50CB42-8684-4474-A358-082E79D5EAA3}" destId="{A084D140-416B-4851-B9AB-FD30E0E51B17}" srcOrd="0" destOrd="0" presId="urn:microsoft.com/office/officeart/2005/8/layout/default"/>
    <dgm:cxn modelId="{375D91DE-791F-455C-921C-FEAA9F133963}" type="presParOf" srcId="{1C50CB42-8684-4474-A358-082E79D5EAA3}" destId="{396B69C9-35D9-458E-A332-0B520585D475}" srcOrd="1" destOrd="0" presId="urn:microsoft.com/office/officeart/2005/8/layout/default"/>
    <dgm:cxn modelId="{7FC63CF6-58C2-40ED-874A-C0D141102E17}" type="presParOf" srcId="{1C50CB42-8684-4474-A358-082E79D5EAA3}" destId="{29086348-1160-4420-8BBA-4A5FED6885DC}" srcOrd="2" destOrd="0" presId="urn:microsoft.com/office/officeart/2005/8/layout/default"/>
    <dgm:cxn modelId="{3EE18BD6-0B82-47F0-A9E9-88C86A02CE3B}" type="presParOf" srcId="{1C50CB42-8684-4474-A358-082E79D5EAA3}" destId="{95381A04-C065-43F9-B9DD-A71C9F4CD4A2}" srcOrd="3" destOrd="0" presId="urn:microsoft.com/office/officeart/2005/8/layout/default"/>
    <dgm:cxn modelId="{1083AB31-7A4A-49AB-83E1-ACB1A9BA06F3}" type="presParOf" srcId="{1C50CB42-8684-4474-A358-082E79D5EAA3}" destId="{D245C82E-371A-4FC4-B383-825BDA747683}" srcOrd="4" destOrd="0" presId="urn:microsoft.com/office/officeart/2005/8/layout/default"/>
    <dgm:cxn modelId="{CEE0BD12-19EF-4D02-AEB4-3301DE2454BC}" type="presParOf" srcId="{1C50CB42-8684-4474-A358-082E79D5EAA3}" destId="{88A76396-2901-4A13-A5F7-5BA244960977}" srcOrd="5" destOrd="0" presId="urn:microsoft.com/office/officeart/2005/8/layout/default"/>
    <dgm:cxn modelId="{7A0BA022-C6E3-4FBE-9F10-83EE0210D8BC}" type="presParOf" srcId="{1C50CB42-8684-4474-A358-082E79D5EAA3}" destId="{5A3F38F7-F907-4480-B92A-897FB06621C1}" srcOrd="6" destOrd="0" presId="urn:microsoft.com/office/officeart/2005/8/layout/default"/>
    <dgm:cxn modelId="{2DA003F0-5C74-40DA-A571-A215DD010993}" type="presParOf" srcId="{1C50CB42-8684-4474-A358-082E79D5EAA3}" destId="{8B981070-F576-4F3E-B17F-D8D6B6021643}" srcOrd="7" destOrd="0" presId="urn:microsoft.com/office/officeart/2005/8/layout/default"/>
    <dgm:cxn modelId="{9420F2F3-C8A1-4BE3-B076-BC005FEF168D}" type="presParOf" srcId="{1C50CB42-8684-4474-A358-082E79D5EAA3}" destId="{8CBF643E-33C4-49BD-B971-335BA071DD77}" srcOrd="8" destOrd="0" presId="urn:microsoft.com/office/officeart/2005/8/layout/default"/>
    <dgm:cxn modelId="{7DB68C5B-6020-49CF-8F7E-7A5F1855EE4C}" type="presParOf" srcId="{1C50CB42-8684-4474-A358-082E79D5EAA3}" destId="{93C1507A-8901-403A-8BC5-18BCC14E8B8E}" srcOrd="9" destOrd="0" presId="urn:microsoft.com/office/officeart/2005/8/layout/default"/>
    <dgm:cxn modelId="{0C11E81A-1483-4DFD-81E6-CB022EB2FE88}" type="presParOf" srcId="{1C50CB42-8684-4474-A358-082E79D5EAA3}" destId="{C69C2652-4583-4A82-B39F-A1080646C3C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6508E-0DA6-40D7-A9E4-E6C022152107}" type="doc">
      <dgm:prSet loTypeId="urn:microsoft.com/office/officeart/2005/8/layout/default" loCatId="list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3D555931-A208-4919-9B09-C8E1FD2EAB7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Concursos</a:t>
          </a:r>
          <a:endParaRPr lang="es-ES" dirty="0">
            <a:solidFill>
              <a:schemeClr val="tx1"/>
            </a:solidFill>
          </a:endParaRPr>
        </a:p>
      </dgm:t>
    </dgm:pt>
    <dgm:pt modelId="{0376E777-0898-4FB3-BBD3-8095F96885B5}" type="parTrans" cxnId="{71744D2B-AE74-419E-9CEA-1A00C0EAB8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8C397F2-D682-48EC-9AF4-45B865DD4519}" type="sibTrans" cxnId="{71744D2B-AE74-419E-9CEA-1A00C0EAB8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F465DA6-FEA4-459E-B56D-D3A3239F1A0C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Zumba Familiar</a:t>
          </a:r>
          <a:endParaRPr lang="es-ES" dirty="0">
            <a:solidFill>
              <a:schemeClr val="tx1"/>
            </a:solidFill>
          </a:endParaRPr>
        </a:p>
      </dgm:t>
    </dgm:pt>
    <dgm:pt modelId="{CEE2FF9B-C99C-4A2A-AD02-C265786D1757}" type="parTrans" cxnId="{17678FA4-4808-476D-9919-599A784BDE1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017DA3A-D678-409B-AAE3-A6B2BE2D0CDE}" type="sibTrans" cxnId="{17678FA4-4808-476D-9919-599A784BDE1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88B0C0D-AD3B-4EDC-A81E-DAE974260C7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Intervención Diario Mural</a:t>
          </a:r>
          <a:endParaRPr lang="es-ES" dirty="0">
            <a:solidFill>
              <a:schemeClr val="tx1"/>
            </a:solidFill>
          </a:endParaRPr>
        </a:p>
      </dgm:t>
    </dgm:pt>
    <dgm:pt modelId="{D6E2141C-D26E-4AF2-9639-A6631C8C9D39}" type="parTrans" cxnId="{073843E7-A284-4728-AD61-86CF85D3539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DBD39F9-395D-4642-9BB9-782FA81B7C4D}" type="sibTrans" cxnId="{073843E7-A284-4728-AD61-86CF85D3539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70F2ABF-7915-4C1F-9EA7-1B2A323D4E6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Minuta para colaciones</a:t>
          </a:r>
          <a:endParaRPr lang="es-ES" dirty="0">
            <a:solidFill>
              <a:schemeClr val="tx1"/>
            </a:solidFill>
          </a:endParaRPr>
        </a:p>
      </dgm:t>
    </dgm:pt>
    <dgm:pt modelId="{36D5D3C8-9810-45C4-A55E-58CD00A3149C}" type="parTrans" cxnId="{26D5822E-4A29-425D-B448-6D38F100DB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437D1AF-6A4B-4CFD-A1C0-7772AFCB9D3E}" type="sibTrans" cxnId="{26D5822E-4A29-425D-B448-6D38F100DB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53D4D49-4A73-4486-B50A-B8ED5D97008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Clase de Cocina</a:t>
          </a:r>
          <a:endParaRPr lang="es-ES" dirty="0">
            <a:solidFill>
              <a:schemeClr val="tx1"/>
            </a:solidFill>
          </a:endParaRPr>
        </a:p>
      </dgm:t>
    </dgm:pt>
    <dgm:pt modelId="{D37050E9-E74E-4CD3-B840-C3D8B3965B37}" type="parTrans" cxnId="{CD240071-078D-450B-BAC8-CB4E42DE60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D8CE52-2699-45DF-BA2D-72F51346E905}" type="sibTrans" cxnId="{CD240071-078D-450B-BAC8-CB4E42DE60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5359D7C-3BF7-473F-97A2-671848A878C6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Y muchas actividades más.</a:t>
          </a:r>
          <a:endParaRPr lang="es-ES" dirty="0">
            <a:solidFill>
              <a:schemeClr val="tx1"/>
            </a:solidFill>
          </a:endParaRPr>
        </a:p>
      </dgm:t>
    </dgm:pt>
    <dgm:pt modelId="{EC48DEB0-4919-4ECA-9ACD-C22C0A4DF8D8}" type="parTrans" cxnId="{DDB1D105-5472-4CE5-BF30-56F8B0FF104C}">
      <dgm:prSet/>
      <dgm:spPr/>
      <dgm:t>
        <a:bodyPr/>
        <a:lstStyle/>
        <a:p>
          <a:endParaRPr lang="es-ES"/>
        </a:p>
      </dgm:t>
    </dgm:pt>
    <dgm:pt modelId="{CDA11337-968B-4627-98B9-3BEA238676DD}" type="sibTrans" cxnId="{DDB1D105-5472-4CE5-BF30-56F8B0FF104C}">
      <dgm:prSet/>
      <dgm:spPr/>
      <dgm:t>
        <a:bodyPr/>
        <a:lstStyle/>
        <a:p>
          <a:endParaRPr lang="es-ES"/>
        </a:p>
      </dgm:t>
    </dgm:pt>
    <dgm:pt modelId="{7F527671-F6A5-4123-8120-F428779E1A7D}" type="pres">
      <dgm:prSet presAssocID="{FDD6508E-0DA6-40D7-A9E4-E6C0221521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BD3B3263-D7CD-408F-AA7B-F35CA7A648C5}" type="pres">
      <dgm:prSet presAssocID="{3D555931-A208-4919-9B09-C8E1FD2EAB7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CF35411-7E3E-41D1-9000-E41C35D26EDD}" type="pres">
      <dgm:prSet presAssocID="{E8C397F2-D682-48EC-9AF4-45B865DD4519}" presName="sibTrans" presStyleCnt="0"/>
      <dgm:spPr/>
    </dgm:pt>
    <dgm:pt modelId="{6CF58135-42E7-4608-A905-9D6599BC8157}" type="pres">
      <dgm:prSet presAssocID="{6F465DA6-FEA4-459E-B56D-D3A3239F1A0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C855D7-3F2C-4624-BDB4-734B000D2F35}" type="pres">
      <dgm:prSet presAssocID="{7017DA3A-D678-409B-AAE3-A6B2BE2D0CDE}" presName="sibTrans" presStyleCnt="0"/>
      <dgm:spPr/>
    </dgm:pt>
    <dgm:pt modelId="{48B8C184-2C1B-4A15-A88F-625F70E971DC}" type="pres">
      <dgm:prSet presAssocID="{C88B0C0D-AD3B-4EDC-A81E-DAE974260C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4E78F0-13BD-4C60-8EA1-074BD6B53672}" type="pres">
      <dgm:prSet presAssocID="{BDBD39F9-395D-4642-9BB9-782FA81B7C4D}" presName="sibTrans" presStyleCnt="0"/>
      <dgm:spPr/>
    </dgm:pt>
    <dgm:pt modelId="{7759E8AE-2375-4572-8336-D1C47FF31D86}" type="pres">
      <dgm:prSet presAssocID="{870F2ABF-7915-4C1F-9EA7-1B2A323D4E6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2AE86-5E10-408A-AC7E-F1FF5AF583B4}" type="pres">
      <dgm:prSet presAssocID="{C437D1AF-6A4B-4CFD-A1C0-7772AFCB9D3E}" presName="sibTrans" presStyleCnt="0"/>
      <dgm:spPr/>
    </dgm:pt>
    <dgm:pt modelId="{39245EBD-AE1B-4BBA-986D-72E3234214D2}" type="pres">
      <dgm:prSet presAssocID="{F53D4D49-4A73-4486-B50A-B8ED5D97008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7B9B5AD-B7E6-4A9A-9C91-450CCFD11CDD}" type="pres">
      <dgm:prSet presAssocID="{26D8CE52-2699-45DF-BA2D-72F51346E905}" presName="sibTrans" presStyleCnt="0"/>
      <dgm:spPr/>
    </dgm:pt>
    <dgm:pt modelId="{AF8FC5EC-D2BC-4099-8791-2238C2BD5175}" type="pres">
      <dgm:prSet presAssocID="{C5359D7C-3BF7-473F-97A2-671848A878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DB9AB0B-0998-4ECF-BA77-706A2092BB13}" type="presOf" srcId="{3D555931-A208-4919-9B09-C8E1FD2EAB76}" destId="{BD3B3263-D7CD-408F-AA7B-F35CA7A648C5}" srcOrd="0" destOrd="0" presId="urn:microsoft.com/office/officeart/2005/8/layout/default"/>
    <dgm:cxn modelId="{073843E7-A284-4728-AD61-86CF85D35395}" srcId="{FDD6508E-0DA6-40D7-A9E4-E6C022152107}" destId="{C88B0C0D-AD3B-4EDC-A81E-DAE974260C74}" srcOrd="2" destOrd="0" parTransId="{D6E2141C-D26E-4AF2-9639-A6631C8C9D39}" sibTransId="{BDBD39F9-395D-4642-9BB9-782FA81B7C4D}"/>
    <dgm:cxn modelId="{71744D2B-AE74-419E-9CEA-1A00C0EAB84A}" srcId="{FDD6508E-0DA6-40D7-A9E4-E6C022152107}" destId="{3D555931-A208-4919-9B09-C8E1FD2EAB76}" srcOrd="0" destOrd="0" parTransId="{0376E777-0898-4FB3-BBD3-8095F96885B5}" sibTransId="{E8C397F2-D682-48EC-9AF4-45B865DD4519}"/>
    <dgm:cxn modelId="{0D549F3E-34C2-4461-BC0C-199E7C3B8258}" type="presOf" srcId="{C5359D7C-3BF7-473F-97A2-671848A878C6}" destId="{AF8FC5EC-D2BC-4099-8791-2238C2BD5175}" srcOrd="0" destOrd="0" presId="urn:microsoft.com/office/officeart/2005/8/layout/default"/>
    <dgm:cxn modelId="{17678FA4-4808-476D-9919-599A784BDE14}" srcId="{FDD6508E-0DA6-40D7-A9E4-E6C022152107}" destId="{6F465DA6-FEA4-459E-B56D-D3A3239F1A0C}" srcOrd="1" destOrd="0" parTransId="{CEE2FF9B-C99C-4A2A-AD02-C265786D1757}" sibTransId="{7017DA3A-D678-409B-AAE3-A6B2BE2D0CDE}"/>
    <dgm:cxn modelId="{29EE6575-D82F-427E-97E2-589E3D86DCC1}" type="presOf" srcId="{FDD6508E-0DA6-40D7-A9E4-E6C022152107}" destId="{7F527671-F6A5-4123-8120-F428779E1A7D}" srcOrd="0" destOrd="0" presId="urn:microsoft.com/office/officeart/2005/8/layout/default"/>
    <dgm:cxn modelId="{5BD461BA-D60E-4064-8CB3-75B187FD0382}" type="presOf" srcId="{C88B0C0D-AD3B-4EDC-A81E-DAE974260C74}" destId="{48B8C184-2C1B-4A15-A88F-625F70E971DC}" srcOrd="0" destOrd="0" presId="urn:microsoft.com/office/officeart/2005/8/layout/default"/>
    <dgm:cxn modelId="{DDB1D105-5472-4CE5-BF30-56F8B0FF104C}" srcId="{FDD6508E-0DA6-40D7-A9E4-E6C022152107}" destId="{C5359D7C-3BF7-473F-97A2-671848A878C6}" srcOrd="5" destOrd="0" parTransId="{EC48DEB0-4919-4ECA-9ACD-C22C0A4DF8D8}" sibTransId="{CDA11337-968B-4627-98B9-3BEA238676DD}"/>
    <dgm:cxn modelId="{26D5822E-4A29-425D-B448-6D38F100DB87}" srcId="{FDD6508E-0DA6-40D7-A9E4-E6C022152107}" destId="{870F2ABF-7915-4C1F-9EA7-1B2A323D4E65}" srcOrd="3" destOrd="0" parTransId="{36D5D3C8-9810-45C4-A55E-58CD00A3149C}" sibTransId="{C437D1AF-6A4B-4CFD-A1C0-7772AFCB9D3E}"/>
    <dgm:cxn modelId="{8603F627-9BC8-4626-95C6-6313D27A6F90}" type="presOf" srcId="{F53D4D49-4A73-4486-B50A-B8ED5D970088}" destId="{39245EBD-AE1B-4BBA-986D-72E3234214D2}" srcOrd="0" destOrd="0" presId="urn:microsoft.com/office/officeart/2005/8/layout/default"/>
    <dgm:cxn modelId="{CD240071-078D-450B-BAC8-CB4E42DE602B}" srcId="{FDD6508E-0DA6-40D7-A9E4-E6C022152107}" destId="{F53D4D49-4A73-4486-B50A-B8ED5D970088}" srcOrd="4" destOrd="0" parTransId="{D37050E9-E74E-4CD3-B840-C3D8B3965B37}" sibTransId="{26D8CE52-2699-45DF-BA2D-72F51346E905}"/>
    <dgm:cxn modelId="{361CE076-AFAC-4DCF-A3B3-5AA1FEBA001A}" type="presOf" srcId="{870F2ABF-7915-4C1F-9EA7-1B2A323D4E65}" destId="{7759E8AE-2375-4572-8336-D1C47FF31D86}" srcOrd="0" destOrd="0" presId="urn:microsoft.com/office/officeart/2005/8/layout/default"/>
    <dgm:cxn modelId="{34EE8CD5-DF09-4577-96B0-2B8DB24A808C}" type="presOf" srcId="{6F465DA6-FEA4-459E-B56D-D3A3239F1A0C}" destId="{6CF58135-42E7-4608-A905-9D6599BC8157}" srcOrd="0" destOrd="0" presId="urn:microsoft.com/office/officeart/2005/8/layout/default"/>
    <dgm:cxn modelId="{5070860E-2E3E-45BF-B6CF-64EA3C0E0057}" type="presParOf" srcId="{7F527671-F6A5-4123-8120-F428779E1A7D}" destId="{BD3B3263-D7CD-408F-AA7B-F35CA7A648C5}" srcOrd="0" destOrd="0" presId="urn:microsoft.com/office/officeart/2005/8/layout/default"/>
    <dgm:cxn modelId="{2D3996D1-F124-4881-A49E-3C7486474148}" type="presParOf" srcId="{7F527671-F6A5-4123-8120-F428779E1A7D}" destId="{0CF35411-7E3E-41D1-9000-E41C35D26EDD}" srcOrd="1" destOrd="0" presId="urn:microsoft.com/office/officeart/2005/8/layout/default"/>
    <dgm:cxn modelId="{3093B700-9209-49FC-898F-7BC56238C446}" type="presParOf" srcId="{7F527671-F6A5-4123-8120-F428779E1A7D}" destId="{6CF58135-42E7-4608-A905-9D6599BC8157}" srcOrd="2" destOrd="0" presId="urn:microsoft.com/office/officeart/2005/8/layout/default"/>
    <dgm:cxn modelId="{ED27A8BF-ECEA-4BF2-97B6-30782754F6C4}" type="presParOf" srcId="{7F527671-F6A5-4123-8120-F428779E1A7D}" destId="{83C855D7-3F2C-4624-BDB4-734B000D2F35}" srcOrd="3" destOrd="0" presId="urn:microsoft.com/office/officeart/2005/8/layout/default"/>
    <dgm:cxn modelId="{4C06C95B-9468-42D5-BF89-766847AE5B5B}" type="presParOf" srcId="{7F527671-F6A5-4123-8120-F428779E1A7D}" destId="{48B8C184-2C1B-4A15-A88F-625F70E971DC}" srcOrd="4" destOrd="0" presId="urn:microsoft.com/office/officeart/2005/8/layout/default"/>
    <dgm:cxn modelId="{15AFA677-D99F-4687-B1D0-4FC30443ADB3}" type="presParOf" srcId="{7F527671-F6A5-4123-8120-F428779E1A7D}" destId="{134E78F0-13BD-4C60-8EA1-074BD6B53672}" srcOrd="5" destOrd="0" presId="urn:microsoft.com/office/officeart/2005/8/layout/default"/>
    <dgm:cxn modelId="{B11D3E79-6444-4BC6-AD53-4B8333020DB7}" type="presParOf" srcId="{7F527671-F6A5-4123-8120-F428779E1A7D}" destId="{7759E8AE-2375-4572-8336-D1C47FF31D86}" srcOrd="6" destOrd="0" presId="urn:microsoft.com/office/officeart/2005/8/layout/default"/>
    <dgm:cxn modelId="{60488285-0C05-48C7-ACB2-7FE28DF852AA}" type="presParOf" srcId="{7F527671-F6A5-4123-8120-F428779E1A7D}" destId="{AD32AE86-5E10-408A-AC7E-F1FF5AF583B4}" srcOrd="7" destOrd="0" presId="urn:microsoft.com/office/officeart/2005/8/layout/default"/>
    <dgm:cxn modelId="{6B881B87-DC79-4490-B056-E47E38962359}" type="presParOf" srcId="{7F527671-F6A5-4123-8120-F428779E1A7D}" destId="{39245EBD-AE1B-4BBA-986D-72E3234214D2}" srcOrd="8" destOrd="0" presId="urn:microsoft.com/office/officeart/2005/8/layout/default"/>
    <dgm:cxn modelId="{AC6E851C-8F95-4F1A-B584-D4C656E31CF8}" type="presParOf" srcId="{7F527671-F6A5-4123-8120-F428779E1A7D}" destId="{A7B9B5AD-B7E6-4A9A-9C91-450CCFD11CDD}" srcOrd="9" destOrd="0" presId="urn:microsoft.com/office/officeart/2005/8/layout/default"/>
    <dgm:cxn modelId="{23801CE0-3FA4-4D10-9E5E-0DEC5DC9B6C0}" type="presParOf" srcId="{7F527671-F6A5-4123-8120-F428779E1A7D}" destId="{AF8FC5EC-D2BC-4099-8791-2238C2BD517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4D140-416B-4851-B9AB-FD30E0E51B17}">
      <dsp:nvSpPr>
        <dsp:cNvPr id="0" name=""/>
        <dsp:cNvSpPr/>
      </dsp:nvSpPr>
      <dsp:spPr>
        <a:xfrm>
          <a:off x="0" y="563165"/>
          <a:ext cx="3500437" cy="21002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Obesidad y sobrepeso una epidemia a nivel mundial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563165"/>
        <a:ext cx="3500437" cy="2100262"/>
      </dsp:txXfrm>
    </dsp:sp>
    <dsp:sp modelId="{29086348-1160-4420-8BBA-4A5FED6885DC}">
      <dsp:nvSpPr>
        <dsp:cNvPr id="0" name=""/>
        <dsp:cNvSpPr/>
      </dsp:nvSpPr>
      <dsp:spPr>
        <a:xfrm>
          <a:off x="3850481" y="563165"/>
          <a:ext cx="3500437" cy="21002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Encuesta Nacional de salud (2016-2017)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850481" y="563165"/>
        <a:ext cx="3500437" cy="2100262"/>
      </dsp:txXfrm>
    </dsp:sp>
    <dsp:sp modelId="{D245C82E-371A-4FC4-B383-825BDA747683}">
      <dsp:nvSpPr>
        <dsp:cNvPr id="0" name=""/>
        <dsp:cNvSpPr/>
      </dsp:nvSpPr>
      <dsp:spPr>
        <a:xfrm>
          <a:off x="7700962" y="563165"/>
          <a:ext cx="3500437" cy="21002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74% de la población adolescente y adulta tiene un estado nutricional de sobrepeso, obesidad u obesidad mórbida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7700962" y="563165"/>
        <a:ext cx="3500437" cy="2100262"/>
      </dsp:txXfrm>
    </dsp:sp>
    <dsp:sp modelId="{5A3F38F7-F907-4480-B92A-897FB06621C1}">
      <dsp:nvSpPr>
        <dsp:cNvPr id="0" name=""/>
        <dsp:cNvSpPr/>
      </dsp:nvSpPr>
      <dsp:spPr>
        <a:xfrm>
          <a:off x="0" y="3013471"/>
          <a:ext cx="3500437" cy="210026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Mapa Nutricional </a:t>
          </a:r>
          <a:r>
            <a:rPr lang="es-ES" sz="2400" kern="1200" dirty="0" err="1" smtClean="0">
              <a:solidFill>
                <a:schemeClr val="tx1"/>
              </a:solidFill>
            </a:rPr>
            <a:t>Junaeb</a:t>
          </a:r>
          <a:r>
            <a:rPr lang="es-ES" sz="2400" kern="1200" dirty="0" smtClean="0">
              <a:solidFill>
                <a:schemeClr val="tx1"/>
              </a:solidFill>
            </a:rPr>
            <a:t> 2018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3013471"/>
        <a:ext cx="3500437" cy="2100262"/>
      </dsp:txXfrm>
    </dsp:sp>
    <dsp:sp modelId="{8CBF643E-33C4-49BD-B971-335BA071DD77}">
      <dsp:nvSpPr>
        <dsp:cNvPr id="0" name=""/>
        <dsp:cNvSpPr/>
      </dsp:nvSpPr>
      <dsp:spPr>
        <a:xfrm>
          <a:off x="3850481" y="3013471"/>
          <a:ext cx="3500437" cy="21002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solidFill>
                <a:schemeClr val="tx1"/>
              </a:solidFill>
            </a:rPr>
            <a:t>23% tiene obesidad y el 28% tiene sobrepeso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3850481" y="3013471"/>
        <a:ext cx="3500437" cy="2100262"/>
      </dsp:txXfrm>
    </dsp:sp>
    <dsp:sp modelId="{C69C2652-4583-4A82-B39F-A1080646C3CF}">
      <dsp:nvSpPr>
        <dsp:cNvPr id="0" name=""/>
        <dsp:cNvSpPr/>
      </dsp:nvSpPr>
      <dsp:spPr>
        <a:xfrm>
          <a:off x="7700962" y="3013471"/>
          <a:ext cx="3500437" cy="21002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Resumen: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1. Colegios 2° hogar de los niños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2. Intervención en colegios puede mejorar el estado nutricional de los escolares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3. Niños sanos hoy, adultos felices mañana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700962" y="3013471"/>
        <a:ext cx="3500437" cy="2100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B3263-D7CD-408F-AA7B-F35CA7A648C5}">
      <dsp:nvSpPr>
        <dsp:cNvPr id="0" name=""/>
        <dsp:cNvSpPr/>
      </dsp:nvSpPr>
      <dsp:spPr>
        <a:xfrm>
          <a:off x="0" y="764417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Concursos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0" y="764417"/>
        <a:ext cx="2272289" cy="1363373"/>
      </dsp:txXfrm>
    </dsp:sp>
    <dsp:sp modelId="{6CF58135-42E7-4608-A905-9D6599BC8157}">
      <dsp:nvSpPr>
        <dsp:cNvPr id="0" name=""/>
        <dsp:cNvSpPr/>
      </dsp:nvSpPr>
      <dsp:spPr>
        <a:xfrm>
          <a:off x="2499518" y="764417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46249"/>
                <a:satOff val="-976"/>
                <a:lumOff val="52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46249"/>
                <a:satOff val="-976"/>
                <a:lumOff val="52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46249"/>
                <a:satOff val="-976"/>
                <a:lumOff val="52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Zumba Familiar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2499518" y="764417"/>
        <a:ext cx="2272289" cy="1363373"/>
      </dsp:txXfrm>
    </dsp:sp>
    <dsp:sp modelId="{48B8C184-2C1B-4A15-A88F-625F70E971DC}">
      <dsp:nvSpPr>
        <dsp:cNvPr id="0" name=""/>
        <dsp:cNvSpPr/>
      </dsp:nvSpPr>
      <dsp:spPr>
        <a:xfrm>
          <a:off x="4999037" y="764417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92498"/>
                <a:satOff val="-1953"/>
                <a:lumOff val="104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92498"/>
                <a:satOff val="-1953"/>
                <a:lumOff val="104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92498"/>
                <a:satOff val="-1953"/>
                <a:lumOff val="104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Intervención Diario Mural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4999037" y="764417"/>
        <a:ext cx="2272289" cy="1363373"/>
      </dsp:txXfrm>
    </dsp:sp>
    <dsp:sp modelId="{7759E8AE-2375-4572-8336-D1C47FF31D86}">
      <dsp:nvSpPr>
        <dsp:cNvPr id="0" name=""/>
        <dsp:cNvSpPr/>
      </dsp:nvSpPr>
      <dsp:spPr>
        <a:xfrm>
          <a:off x="0" y="2355019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138746"/>
                <a:satOff val="-2929"/>
                <a:lumOff val="156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38746"/>
                <a:satOff val="-2929"/>
                <a:lumOff val="156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38746"/>
                <a:satOff val="-2929"/>
                <a:lumOff val="156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Minuta para colaciones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0" y="2355019"/>
        <a:ext cx="2272289" cy="1363373"/>
      </dsp:txXfrm>
    </dsp:sp>
    <dsp:sp modelId="{39245EBD-AE1B-4BBA-986D-72E3234214D2}">
      <dsp:nvSpPr>
        <dsp:cNvPr id="0" name=""/>
        <dsp:cNvSpPr/>
      </dsp:nvSpPr>
      <dsp:spPr>
        <a:xfrm>
          <a:off x="2499518" y="2355019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184995"/>
                <a:satOff val="-3906"/>
                <a:lumOff val="208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84995"/>
                <a:satOff val="-3906"/>
                <a:lumOff val="208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84995"/>
                <a:satOff val="-3906"/>
                <a:lumOff val="208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Clase de Cocina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2499518" y="2355019"/>
        <a:ext cx="2272289" cy="1363373"/>
      </dsp:txXfrm>
    </dsp:sp>
    <dsp:sp modelId="{AF8FC5EC-D2BC-4099-8791-2238C2BD5175}">
      <dsp:nvSpPr>
        <dsp:cNvPr id="0" name=""/>
        <dsp:cNvSpPr/>
      </dsp:nvSpPr>
      <dsp:spPr>
        <a:xfrm>
          <a:off x="4999037" y="2355019"/>
          <a:ext cx="2272289" cy="136337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231244"/>
                <a:satOff val="-4882"/>
                <a:lumOff val="260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31244"/>
                <a:satOff val="-4882"/>
                <a:lumOff val="260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31244"/>
                <a:satOff val="-4882"/>
                <a:lumOff val="260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solidFill>
                <a:schemeClr val="tx1"/>
              </a:solidFill>
            </a:rPr>
            <a:t>Y muchas actividades más.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4999037" y="2355019"/>
        <a:ext cx="2272289" cy="1363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111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22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167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941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941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337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78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598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181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88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251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7A8EC-5F8B-4855-AB54-B3D3A3A2F2B1}" type="datetimeFigureOut">
              <a:rPr lang="es-CL" smtClean="0"/>
              <a:t>12-08-2019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F774-8B93-4B60-B458-2596E590A7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03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colegio presidente eduardo frei montal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3487" r="26311" b="195"/>
          <a:stretch/>
        </p:blipFill>
        <p:spPr bwMode="auto">
          <a:xfrm>
            <a:off x="0" y="11430"/>
            <a:ext cx="5212081" cy="6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08984" y="3094182"/>
            <a:ext cx="6093472" cy="1866527"/>
          </a:xfrm>
        </p:spPr>
        <p:txBody>
          <a:bodyPr>
            <a:normAutofit/>
          </a:bodyPr>
          <a:lstStyle/>
          <a:p>
            <a:r>
              <a:rPr lang="es-CL" sz="4000" b="1" spc="600" dirty="0" smtClean="0">
                <a:solidFill>
                  <a:schemeClr val="accent6"/>
                </a:solidFill>
              </a:rPr>
              <a:t>“NIÑOS SANOS HOY, ADULTOS FELICES MAÑANA”</a:t>
            </a:r>
            <a:endParaRPr lang="es-CL" sz="4000" b="1" spc="600" dirty="0">
              <a:solidFill>
                <a:schemeClr val="accent6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39536" y="6288946"/>
            <a:ext cx="5654040" cy="422311"/>
          </a:xfrm>
        </p:spPr>
        <p:txBody>
          <a:bodyPr>
            <a:normAutofit/>
          </a:bodyPr>
          <a:lstStyle/>
          <a:p>
            <a:r>
              <a:rPr lang="es-CL" sz="1400" dirty="0" smtClean="0">
                <a:solidFill>
                  <a:schemeClr val="bg1"/>
                </a:solidFill>
              </a:rPr>
              <a:t>Nutricionista Daniela Orellana Espinoza</a:t>
            </a:r>
            <a:endParaRPr lang="es-CL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para colegio presidente eduardo frei montal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20" y="5386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1750" y="387985"/>
            <a:ext cx="8976360" cy="1325563"/>
          </a:xfrm>
        </p:spPr>
        <p:txBody>
          <a:bodyPr/>
          <a:lstStyle/>
          <a:p>
            <a:pPr algn="r"/>
            <a:r>
              <a:rPr lang="es-CL" spc="600" dirty="0" smtClean="0">
                <a:solidFill>
                  <a:schemeClr val="bg1"/>
                </a:solidFill>
              </a:rPr>
              <a:t>INTRODUCCIÓN</a:t>
            </a:r>
            <a:endParaRPr lang="es-CL" spc="600" dirty="0">
              <a:solidFill>
                <a:schemeClr val="bg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684197"/>
              </p:ext>
            </p:extLst>
          </p:nvPr>
        </p:nvGraphicFramePr>
        <p:xfrm>
          <a:off x="346710" y="876300"/>
          <a:ext cx="112014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6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>
                <a:solidFill>
                  <a:schemeClr val="bg1"/>
                </a:solidFill>
              </a:rPr>
              <a:t>¿CÓMO AYUDARÁ EL COLEGIO A SUS ALUMNAS Y ALUMNOS?</a:t>
            </a:r>
            <a:endParaRPr lang="es-CL" dirty="0">
              <a:solidFill>
                <a:schemeClr val="bg1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225548"/>
              </p:ext>
            </p:extLst>
          </p:nvPr>
        </p:nvGraphicFramePr>
        <p:xfrm>
          <a:off x="4082472" y="1825624"/>
          <a:ext cx="7271327" cy="448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Resultado de imagen para colegio presidente eduardo frei montal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5" y="2450616"/>
            <a:ext cx="2810965" cy="281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6127" y="207631"/>
            <a:ext cx="10515600" cy="1325563"/>
          </a:xfrm>
        </p:spPr>
        <p:txBody>
          <a:bodyPr/>
          <a:lstStyle/>
          <a:p>
            <a:pPr algn="r"/>
            <a:r>
              <a:rPr lang="es-CL" dirty="0" smtClean="0"/>
              <a:t>VIDA SALUDABLE Y OBESIDAD IFANTIL</a:t>
            </a:r>
            <a:endParaRPr lang="es-CL" dirty="0"/>
          </a:p>
        </p:txBody>
      </p:sp>
      <p:pic>
        <p:nvPicPr>
          <p:cNvPr id="5" name="Imagen 4" descr="Imagen relacionada"/>
          <p:cNvPicPr/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690688"/>
            <a:ext cx="5679122" cy="44453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6483927" y="2005676"/>
            <a:ext cx="4618182" cy="381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3600" b="1" dirty="0">
                <a:solidFill>
                  <a:srgbClr val="FF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¿Si tú no cuidas a tus hijos, quién lo hace por ti?</a:t>
            </a:r>
            <a:endParaRPr lang="es-CL" sz="2400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dirty="0">
                <a:solidFill>
                  <a:srgbClr val="C2260C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Esta es la mejor etapa para intervenir y cambiar sus hábitos, recuerda que ellos son el futuro y son las futuras estadísticas del mundo.</a:t>
            </a:r>
            <a:endParaRPr lang="es-CL" sz="1200" dirty="0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L" dirty="0">
                <a:solidFill>
                  <a:srgbClr val="C2260C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Elige dónde quieres que estén, en las buenas o en las malas.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54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38200" y="-860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600" dirty="0" smtClean="0">
                <a:solidFill>
                  <a:schemeClr val="accent6"/>
                </a:solidFill>
              </a:rPr>
              <a:t>Vídeo: Obesidad Infantil</a:t>
            </a:r>
            <a:endParaRPr lang="es-CL" sz="3600" dirty="0">
              <a:solidFill>
                <a:schemeClr val="accent6"/>
              </a:solidFill>
            </a:endParaRPr>
          </a:p>
        </p:txBody>
      </p:sp>
      <p:pic>
        <p:nvPicPr>
          <p:cNvPr id="5" name="Obesidad infantil explicada en 1 minu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1040129"/>
            <a:ext cx="9321800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187</Words>
  <Application>Microsoft Office PowerPoint</Application>
  <PresentationFormat>Panorámica</PresentationFormat>
  <Paragraphs>24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Times New Roman</vt:lpstr>
      <vt:lpstr>Tema de Office</vt:lpstr>
      <vt:lpstr>“NIÑOS SANOS HOY, ADULTOS FELICES MAÑANA”</vt:lpstr>
      <vt:lpstr>INTRODUCCIÓN</vt:lpstr>
      <vt:lpstr>¿CÓMO AYUDARÁ EL COLEGIO A SUS ALUMNAS Y ALUMNOS?</vt:lpstr>
      <vt:lpstr>VIDA SALUDABLE Y OBESIDAD IFANTIL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INTERVENCIÓN INDICADOR Hábitos de Vida Saludable</dc:title>
  <dc:creator>Daniela Orellana</dc:creator>
  <cp:lastModifiedBy>EFM</cp:lastModifiedBy>
  <cp:revision>20</cp:revision>
  <dcterms:created xsi:type="dcterms:W3CDTF">2019-08-12T14:44:07Z</dcterms:created>
  <dcterms:modified xsi:type="dcterms:W3CDTF">2019-08-12T19:48:57Z</dcterms:modified>
</cp:coreProperties>
</file>